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D875-9D9D-4735-8A7C-14FF185F212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0BCC8-C38C-4ACC-8422-CA33AF3488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BSc Final Year Projects in Computing</a:t>
            </a:r>
            <a:br>
              <a:rPr lang="en-GB" dirty="0" smtClean="0"/>
            </a:br>
            <a:r>
              <a:rPr lang="en-GB" sz="3200" dirty="0" smtClean="0"/>
              <a:t>Computer Science, Creative Computing, </a:t>
            </a:r>
            <a:br>
              <a:rPr lang="en-GB" sz="3200" dirty="0" smtClean="0"/>
            </a:br>
            <a:r>
              <a:rPr lang="en-GB" sz="3200" dirty="0" smtClean="0"/>
              <a:t>Games Programming, Business Computing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en-GB" dirty="0" smtClean="0"/>
              <a:t>Dr Rodger Kibble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The Project in Computing is an opportunity for students to apply the skills, knowledge and expertise that they have acquired whilst studying at the Department to a single and coherent body of work. </a:t>
            </a:r>
          </a:p>
          <a:p>
            <a:r>
              <a:rPr lang="en-GB" sz="2400" dirty="0" smtClean="0"/>
              <a:t>The project allows students to follow an initiative that appeals to them; the outcome will be the most complex, detailed and thorough piece of work that they have had to develop as part of their studies.</a:t>
            </a:r>
          </a:p>
          <a:p>
            <a:r>
              <a:rPr lang="en-GB" sz="2400" dirty="0" smtClean="0"/>
              <a:t>The project outcomes will serve as a showcase for their talents and could launch a professional career in industry.</a:t>
            </a:r>
          </a:p>
          <a:p>
            <a:r>
              <a:rPr lang="en-GB" sz="2400" dirty="0" smtClean="0"/>
              <a:t>The project is worth 60 credits and accounts for over 25% of the final degree mark.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The final project deliverable may be:</a:t>
            </a:r>
          </a:p>
          <a:p>
            <a:r>
              <a:rPr lang="en-GB" sz="2400" dirty="0" smtClean="0"/>
              <a:t>A substantial software implementation</a:t>
            </a:r>
          </a:p>
          <a:p>
            <a:r>
              <a:rPr lang="en-GB" sz="2400" dirty="0" smtClean="0"/>
              <a:t>A physical computing system</a:t>
            </a:r>
          </a:p>
          <a:p>
            <a:r>
              <a:rPr lang="en-GB" sz="2400" dirty="0" smtClean="0"/>
              <a:t>Results and analysis of a programme of research</a:t>
            </a:r>
          </a:p>
          <a:p>
            <a:r>
              <a:rPr lang="en-GB" sz="2400" dirty="0" smtClean="0"/>
              <a:t>A combination of research and software or physical implementations.</a:t>
            </a:r>
          </a:p>
          <a:p>
            <a:pPr>
              <a:buNone/>
            </a:pPr>
            <a:r>
              <a:rPr lang="en-GB" sz="2400" dirty="0" smtClean="0"/>
              <a:t>In each case,  a report of around 12,000 – 15,000 words is required.</a:t>
            </a:r>
          </a:p>
          <a:p>
            <a:pPr>
              <a:buNone/>
            </a:pPr>
            <a:r>
              <a:rPr lang="en-GB" sz="2400" dirty="0" smtClean="0"/>
              <a:t>Much of what follows will apply to MC students but there may be differences in timing.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Schedule: Term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sz="2400" dirty="0" smtClean="0"/>
              <a:t>First half of term: think about general project area, talk to potential supervisors</a:t>
            </a:r>
          </a:p>
          <a:p>
            <a:r>
              <a:rPr lang="en-GB" sz="2400" dirty="0" smtClean="0"/>
              <a:t>Supervisors’ preferred project topics will be listed on </a:t>
            </a:r>
            <a:r>
              <a:rPr lang="en-GB" sz="2400" dirty="0" err="1" smtClean="0"/>
              <a:t>learn.gold</a:t>
            </a:r>
            <a:r>
              <a:rPr lang="en-GB" sz="2400" dirty="0" smtClean="0"/>
              <a:t>, and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year lecturers are asked to suggest suitable topics</a:t>
            </a:r>
          </a:p>
          <a:p>
            <a:r>
              <a:rPr lang="en-GB" sz="2400" dirty="0" smtClean="0"/>
              <a:t>Reading week: we aim to match all students to supervisors</a:t>
            </a:r>
          </a:p>
          <a:p>
            <a:r>
              <a:rPr lang="en-GB" sz="2400" dirty="0" smtClean="0"/>
              <a:t>Students who have not linked up with a supervisor will be assigned one, and will be required to work on one of their supervisor’s topics</a:t>
            </a:r>
          </a:p>
          <a:p>
            <a:r>
              <a:rPr lang="en-GB" sz="2400" dirty="0" smtClean="0"/>
              <a:t>Throughout term (dates </a:t>
            </a:r>
            <a:r>
              <a:rPr lang="en-GB" sz="2400" dirty="0" err="1" smtClean="0"/>
              <a:t>tba</a:t>
            </a:r>
            <a:r>
              <a:rPr lang="en-GB" sz="2400" dirty="0" smtClean="0"/>
              <a:t>): lectures on employability, project management, presentations from supervisors</a:t>
            </a:r>
          </a:p>
          <a:p>
            <a:r>
              <a:rPr lang="en-GB" sz="2400" dirty="0" smtClean="0"/>
              <a:t>End of term (date </a:t>
            </a:r>
            <a:r>
              <a:rPr lang="en-GB" sz="2400" dirty="0" err="1" smtClean="0"/>
              <a:t>tba</a:t>
            </a:r>
            <a:r>
              <a:rPr lang="en-GB" sz="2400" dirty="0" smtClean="0"/>
              <a:t>): submit </a:t>
            </a:r>
            <a:r>
              <a:rPr lang="en-GB" sz="2400" dirty="0" smtClean="0"/>
              <a:t>c. 1,000 word</a:t>
            </a:r>
            <a:r>
              <a:rPr lang="en-GB" sz="2400" dirty="0" smtClean="0"/>
              <a:t> </a:t>
            </a:r>
            <a:r>
              <a:rPr lang="en-GB" sz="2400" dirty="0" smtClean="0"/>
              <a:t>project proposal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The proposal must demonstrate that the planned work is:</a:t>
            </a:r>
          </a:p>
          <a:p>
            <a:r>
              <a:rPr lang="en-GB" sz="2400" dirty="0" smtClean="0"/>
              <a:t>Consistent with the programme Learning Outcomes</a:t>
            </a:r>
          </a:p>
          <a:p>
            <a:r>
              <a:rPr lang="en-GB" sz="2400" dirty="0" smtClean="0"/>
              <a:t>At an appropriate level of difficulty – neither over- nor under-ambitious</a:t>
            </a:r>
          </a:p>
          <a:p>
            <a:r>
              <a:rPr lang="en-GB" sz="2400" dirty="0" smtClean="0"/>
              <a:t>Achievable with the knowledge and skills already acquired from taught modules, or that can realistically be acquired through independent study</a:t>
            </a:r>
          </a:p>
          <a:p>
            <a:r>
              <a:rPr lang="en-GB" sz="2400" dirty="0" smtClean="0"/>
              <a:t>You must also show that you </a:t>
            </a:r>
            <a:r>
              <a:rPr lang="en-GB" sz="2400" dirty="0" smtClean="0"/>
              <a:t>will have ready access to appropriate hardware/software environments, both during development and at the viva.</a:t>
            </a:r>
          </a:p>
          <a:p>
            <a:pPr marL="0" indent="0">
              <a:buNone/>
            </a:pPr>
            <a:r>
              <a:rPr lang="en-GB" sz="2400" dirty="0" smtClean="0"/>
              <a:t>You should </a:t>
            </a:r>
            <a:r>
              <a:rPr lang="en-GB" sz="2400" dirty="0" smtClean="0"/>
              <a:t>outline </a:t>
            </a:r>
            <a:r>
              <a:rPr lang="en-GB" sz="2400" dirty="0" smtClean="0"/>
              <a:t>how you will evaluate your software or research outcomes.</a:t>
            </a:r>
          </a:p>
          <a:p>
            <a:pPr marL="0" indent="0">
              <a:buNone/>
            </a:pPr>
            <a:r>
              <a:rPr lang="en-GB" sz="2400" dirty="0" smtClean="0"/>
              <a:t>Students may only proceed once the proposal has been approved.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695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Schedule: Term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Week 1: final year exams</a:t>
            </a:r>
          </a:p>
          <a:p>
            <a:r>
              <a:rPr lang="en-GB" sz="2400" dirty="0" smtClean="0"/>
              <a:t>Remainder of term:</a:t>
            </a:r>
          </a:p>
          <a:p>
            <a:pPr lvl="1"/>
            <a:r>
              <a:rPr lang="en-GB" sz="2400" dirty="0" smtClean="0"/>
              <a:t>Weekly supervision meetings</a:t>
            </a:r>
          </a:p>
          <a:p>
            <a:pPr lvl="1"/>
            <a:r>
              <a:rPr lang="en-GB" sz="2400" dirty="0" smtClean="0"/>
              <a:t>Weekly project labs</a:t>
            </a:r>
          </a:p>
          <a:p>
            <a:pPr lvl="1"/>
            <a:r>
              <a:rPr lang="en-GB" sz="2400" dirty="0" smtClean="0"/>
              <a:t>Weekly Employability lectures</a:t>
            </a:r>
          </a:p>
          <a:p>
            <a:pPr lvl="1"/>
            <a:r>
              <a:rPr lang="en-GB" sz="2400" dirty="0" smtClean="0"/>
              <a:t>Submit weekly logs recording planning &amp; progress, time management, tasks agreed and completed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r>
              <a:rPr lang="en-GB" sz="2400" dirty="0" smtClean="0"/>
              <a:t>Mid-term: submit Preliminary Project Report of about 2,000 words</a:t>
            </a:r>
          </a:p>
          <a:p>
            <a:r>
              <a:rPr lang="en-GB" sz="2400" dirty="0" smtClean="0"/>
              <a:t>Easter vacation: submit full draft report and aim to demonstrate a prototype system. Not formally assessed but  is an opportunity for constructive feedback from the supervisor.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Schedule: Term 3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End of week 3/4 </a:t>
            </a:r>
            <a:r>
              <a:rPr lang="en-GB" sz="2800" dirty="0" smtClean="0"/>
              <a:t>(tbc) </a:t>
            </a:r>
            <a:r>
              <a:rPr lang="en-GB" sz="2800" dirty="0" smtClean="0"/>
              <a:t>– submit final report including implemented system if applicable.  Counts for 80% of final mark; marked out of 100 as follows:</a:t>
            </a:r>
          </a:p>
          <a:p>
            <a:pPr lvl="1"/>
            <a:r>
              <a:rPr lang="en-GB" sz="2400" dirty="0" smtClean="0"/>
              <a:t>40/100  technical content</a:t>
            </a:r>
          </a:p>
          <a:p>
            <a:pPr lvl="1"/>
            <a:r>
              <a:rPr lang="en-GB" sz="2400" dirty="0" smtClean="0"/>
              <a:t>40/100 quality of report</a:t>
            </a:r>
          </a:p>
          <a:p>
            <a:pPr lvl="1"/>
            <a:r>
              <a:rPr lang="en-GB" sz="2400" dirty="0" smtClean="0"/>
              <a:t>20/100 testing and evaluation</a:t>
            </a:r>
          </a:p>
          <a:p>
            <a:r>
              <a:rPr lang="en-GB" sz="2800" dirty="0" smtClean="0"/>
              <a:t>Weeks 5-6: </a:t>
            </a:r>
            <a:r>
              <a:rPr lang="en-GB" sz="2800" dirty="0" err="1" smtClean="0"/>
              <a:t>vivas</a:t>
            </a:r>
            <a:r>
              <a:rPr lang="en-GB" sz="2800" dirty="0" smtClean="0"/>
              <a:t> and demos.  </a:t>
            </a:r>
            <a:r>
              <a:rPr lang="en-GB" sz="2800" dirty="0" err="1" smtClean="0"/>
              <a:t>Vivas</a:t>
            </a:r>
            <a:r>
              <a:rPr lang="en-GB" sz="2800" dirty="0" smtClean="0"/>
              <a:t> last up to 30 minutes and are conducted by the supervisor and a second marker.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Plagiarism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Sadly, we occasionally find that students have submitted work which is not their own.</a:t>
            </a:r>
          </a:p>
          <a:p>
            <a:r>
              <a:rPr lang="en-GB" sz="2400" dirty="0" smtClean="0"/>
              <a:t>Any content that is taken from other sources must be clearly indicated – this includes program code.</a:t>
            </a:r>
          </a:p>
          <a:p>
            <a:r>
              <a:rPr lang="en-GB" sz="2400" dirty="0" smtClean="0"/>
              <a:t>The range of penalties for plagiarism in the final year includes </a:t>
            </a:r>
            <a:r>
              <a:rPr lang="en-GB" sz="2400" b="1" dirty="0" smtClean="0"/>
              <a:t>dismissal from the college without a degree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When we write references for former students, we have a duty of care to  potential employers to disclose any serious misconduct.</a:t>
            </a:r>
          </a:p>
          <a:p>
            <a:r>
              <a:rPr lang="en-GB" sz="2400" dirty="0" smtClean="0"/>
              <a:t>At the viva, students may be asked to explain any part of their submission.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Enrol on </a:t>
            </a:r>
            <a:r>
              <a:rPr lang="en-GB" sz="2400" dirty="0" err="1" smtClean="0"/>
              <a:t>learn.gold</a:t>
            </a:r>
            <a:r>
              <a:rPr lang="en-GB" sz="2400" dirty="0" smtClean="0"/>
              <a:t> “Computing Project” from Sep 28</a:t>
            </a:r>
            <a:r>
              <a:rPr lang="en-GB" sz="2400" baseline="30000" dirty="0" smtClean="0"/>
              <a:t>th</a:t>
            </a:r>
          </a:p>
          <a:p>
            <a:r>
              <a:rPr lang="en-GB" sz="2400" dirty="0" smtClean="0"/>
              <a:t>Read </a:t>
            </a:r>
            <a:r>
              <a:rPr lang="en-GB" sz="2400" smtClean="0"/>
              <a:t>through </a:t>
            </a:r>
            <a:r>
              <a:rPr lang="en-GB" sz="2400" smtClean="0"/>
              <a:t>supervisors’ </a:t>
            </a:r>
            <a:r>
              <a:rPr lang="en-GB" sz="2400" dirty="0" smtClean="0"/>
              <a:t>project topics</a:t>
            </a:r>
          </a:p>
          <a:p>
            <a:r>
              <a:rPr lang="en-GB" sz="2400" dirty="0" smtClean="0"/>
              <a:t>Visit potential supervisors during their office hours</a:t>
            </a:r>
          </a:p>
          <a:p>
            <a:r>
              <a:rPr lang="en-GB" sz="2400" dirty="0" smtClean="0"/>
              <a:t>Look out for further announcements via </a:t>
            </a:r>
            <a:r>
              <a:rPr lang="en-GB" sz="2400" dirty="0" err="1" smtClean="0"/>
              <a:t>learn.gold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</a:t>
            </a:r>
            <a:r>
              <a:rPr lang="en-GB" sz="3600" dirty="0" smtClean="0"/>
              <a:t>QUESTIONS?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5782</TotalTime>
  <Words>673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BSc Final Year Projects in Computing Computer Science, Creative Computing,  Games Programming, Business Computing  </vt:lpstr>
      <vt:lpstr>Scope of the project</vt:lpstr>
      <vt:lpstr>Types of project</vt:lpstr>
      <vt:lpstr>Schedule: Term 1</vt:lpstr>
      <vt:lpstr>Project Proposal</vt:lpstr>
      <vt:lpstr>Schedule: Term 2</vt:lpstr>
      <vt:lpstr>Schedule: Term 3 </vt:lpstr>
      <vt:lpstr>Plagiarism</vt:lpstr>
      <vt:lpstr>What to do now</vt:lpstr>
    </vt:vector>
  </TitlesOfParts>
  <Company>Goldsmiths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Final Year Projects in Computer Science, Creative Computing and Computing and Information Systems</dc:title>
  <dc:creator>Department of Computing</dc:creator>
  <cp:lastModifiedBy>Rodger</cp:lastModifiedBy>
  <cp:revision>51</cp:revision>
  <dcterms:created xsi:type="dcterms:W3CDTF">2014-09-22T11:31:42Z</dcterms:created>
  <dcterms:modified xsi:type="dcterms:W3CDTF">2015-09-21T13:38:31Z</dcterms:modified>
</cp:coreProperties>
</file>